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8" r:id="rId5"/>
    <p:sldId id="257" r:id="rId6"/>
    <p:sldId id="264" r:id="rId7"/>
    <p:sldId id="460" r:id="rId8"/>
    <p:sldId id="267" r:id="rId9"/>
    <p:sldId id="271" r:id="rId10"/>
    <p:sldId id="270" r:id="rId11"/>
    <p:sldId id="4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57600" cy="57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224988-6946-4566-AA7B-DA2E98E0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F52F9-BCD2-4852-A891-3151664A64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790F0-1F51-48AD-B45F-5C81CAFEBF17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D76BB-2993-4B74-AEE1-F7DD2E4984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C59AE-BEEE-4816-84AA-2CDF8E4E76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4E316-62CB-4E2C-A4AA-77DBE7FF9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171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6D7FA-C45B-4A44-9747-C191D87D96EA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2233-B31E-4BFE-9E3D-E13DDBBD13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72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on the Websites and communications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2233-B31E-4BFE-9E3D-E13DDBBD13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8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2233-B31E-4BFE-9E3D-E13DDBBD13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maintain our publicity engines using </a:t>
            </a:r>
            <a:r>
              <a:rPr lang="en-US" dirty="0" err="1"/>
              <a:t>Linkedin</a:t>
            </a:r>
            <a:r>
              <a:rPr lang="en-US" dirty="0"/>
              <a:t> with 1947 signed up members and Twitter with 3 ;)  All is public posted updates and helps to spread the word on or events and great publications and training firepower.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2233-B31E-4BFE-9E3D-E13DDBBD13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4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</a:t>
            </a:r>
            <a:r>
              <a:rPr lang="en-US" dirty="0" err="1"/>
              <a:t>tendenci</a:t>
            </a:r>
            <a:r>
              <a:rPr lang="en-US" dirty="0"/>
              <a:t> for working with us, and the ISCWSA community, please work with me to fix thew membership sign up for main group and the sub-committees.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52233-B31E-4BFE-9E3D-E13DDBBD13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2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C9464-C3B8-4874-A085-D76C43D7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333033-6A9F-4CCF-9BEF-B067F6A8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A6A112-0010-4E8A-A3D8-7F7826AFF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39" y="136525"/>
            <a:ext cx="7392722" cy="12690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936B37-7175-4DFA-9718-D7AA6082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AE89304-D9C4-4766-8E88-3B30EFCC6B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33410"/>
            <a:ext cx="9144000" cy="13243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 and Company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0CEF34C-959C-422D-B5D6-D626F9D0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39" y="6356349"/>
            <a:ext cx="388062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Meeting – 5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389409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1D1E-BDC0-4F97-A388-8962175B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009"/>
            <a:ext cx="10515600" cy="7866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0993-346A-4DE4-990C-133D7A3C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00C4E-1F49-459B-A19C-A9E25153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333033-6A9F-4CCF-9BEF-B067F6A8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50697-C471-43C2-8536-D2C7736D9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" y="69168"/>
            <a:ext cx="3657600" cy="627888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71DECE4-CC21-47F5-92A4-49C01351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39" y="6356349"/>
            <a:ext cx="388062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Meeting – 5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279761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B0FE-F161-4036-8F7A-196E78DF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056"/>
            <a:ext cx="10515600" cy="9936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6BB8-1F67-406E-969E-1AECDD9CF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5AAFD-D9E2-4D8A-8C02-8C8AADAA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1C78F-CA0F-4DF5-AA6A-D45885E4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333033-6A9F-4CCF-9BEF-B067F6A8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42A57-EA87-4499-8AF4-AC1E39373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" y="69168"/>
            <a:ext cx="3657600" cy="62788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DA841C2-DABE-446A-AAD0-177807E6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39" y="6356349"/>
            <a:ext cx="388062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Meeting – 5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216476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22CF-D098-474B-98EE-470DCCF7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9318"/>
            <a:ext cx="10515600" cy="9113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F99B8-4854-4DE0-8ECE-983D67F9E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73996-01D3-4E6E-9469-EFD8B3CCA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D0A60-8BAA-448B-8C8D-6EDBAF1A8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5D37A-B91B-43C8-9986-601DA3264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1CA13-6D0E-462A-884C-9CEEAAD0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333033-6A9F-4CCF-9BEF-B067F6A8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D0AEC-28A8-4C0D-B666-0F8159F713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" y="69168"/>
            <a:ext cx="3657600" cy="627888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496308D-A1A9-40EA-B295-BEF02FD3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39" y="6356349"/>
            <a:ext cx="388062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Meeting – 5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345501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B9FF-FBA9-44C6-A51A-7159CCE5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709"/>
            <a:ext cx="10515600" cy="9009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8D883-8384-4098-8A5A-C73B7FD7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333033-6A9F-4CCF-9BEF-B067F6A8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29F80-D15F-4FDE-A957-B929F51A2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" y="69168"/>
            <a:ext cx="3657600" cy="627888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5523656-8AD2-40E1-AB02-28ADFFB2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39" y="6356349"/>
            <a:ext cx="388062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Meeting – 5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158662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728F2-0683-4199-837D-B435EFC6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333033-6A9F-4CCF-9BEF-B067F6A8B3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37CE8-844D-4206-8AC6-29A7C0826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" y="69168"/>
            <a:ext cx="3657600" cy="627888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5986A7-9D4B-4692-BAA1-BA0BEFEC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39" y="6356349"/>
            <a:ext cx="388062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Meeting – 5</a:t>
            </a:r>
            <a:r>
              <a:rPr lang="en-US" baseline="30000" dirty="0"/>
              <a:t>th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</p:spTree>
    <p:extLst>
      <p:ext uri="{BB962C8B-B14F-4D97-AF65-F5344CB8AC3E}">
        <p14:creationId xmlns:p14="http://schemas.microsoft.com/office/powerpoint/2010/main" val="120957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48CC38-90E4-4D27-A114-5FC27EC82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BA4473-CEA4-4DAA-B5AE-C928F2E59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6762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3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hyperlink" Target="https://www.iscwsa.net/events/105/" TargetMode="External"/><Relationship Id="rId4" Type="http://schemas.openxmlformats.org/officeDocument/2006/relationships/hyperlink" Target="https://www.spe.org/member/access/OnlineCommunityPreferences/EditOnlineCommunityPreferenc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C7E6-5891-4E6F-B87D-D37DF36F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009"/>
            <a:ext cx="10515600" cy="786679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Webmaster Update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AE9F5C-5E08-4256-B67E-1040A289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080" b="9928"/>
          <a:stretch/>
        </p:blipFill>
        <p:spPr>
          <a:xfrm>
            <a:off x="838200" y="1544889"/>
            <a:ext cx="10515600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5F056-758D-45A9-8686-BD502148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1333033-6A9F-4CCF-9BEF-B067F6A8B3F0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C8A34-7EE9-4D11-AB5F-B6919F02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239" y="6356349"/>
            <a:ext cx="3880626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53rd Meeting – 14th and 15th Apr2021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46CD5B0-6E1E-4C47-B00B-3D3B354F7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4"/>
    </mc:Choice>
    <mc:Fallback xmlns="">
      <p:transition spd="slow" advTm="4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60FD0-BBD7-429D-A72A-4BC84866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53rd Meeting – 14th and 15th Apr2021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3FDA6-EB76-438E-B4F2-240311D3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3033-6A9F-4CCF-9BEF-B067F6A8B3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50859-E7FC-44CD-95F6-0744A6106117}"/>
              </a:ext>
            </a:extLst>
          </p:cNvPr>
          <p:cNvSpPr/>
          <p:nvPr/>
        </p:nvSpPr>
        <p:spPr>
          <a:xfrm>
            <a:off x="404812" y="1811595"/>
            <a:ext cx="113823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Phil Harbidge - PathControl, General Manager - Kuala Lumpur</a:t>
            </a:r>
          </a:p>
          <a:p>
            <a:r>
              <a:rPr lang="en-US" altLang="en-US" sz="2400" dirty="0"/>
              <a:t>21+ years Wellbore Positioning</a:t>
            </a:r>
          </a:p>
          <a:p>
            <a:r>
              <a:rPr lang="en-US" altLang="en-US" sz="2400" dirty="0"/>
              <a:t>Well Placement, CA, Risk Assessment, Survey QAQC &amp; Optimization</a:t>
            </a:r>
          </a:p>
          <a:p>
            <a:r>
              <a:rPr lang="en-US" altLang="en-US" sz="2400" dirty="0"/>
              <a:t>ISCWSA Webmaster and QAQC Sub-committee Chair, Drilling Data</a:t>
            </a:r>
          </a:p>
          <a:p>
            <a:r>
              <a:rPr lang="en-US" altLang="en-US" sz="2400" dirty="0"/>
              <a:t> Quality and Uncertainty Description Sub-Committee member</a:t>
            </a:r>
          </a:p>
          <a:p>
            <a:endParaRPr lang="en-US" altLang="en-US" b="1" dirty="0"/>
          </a:p>
          <a:p>
            <a:r>
              <a:rPr lang="en-US" altLang="en-US" dirty="0"/>
              <a:t>Work : </a:t>
            </a:r>
            <a:r>
              <a:rPr lang="en-US" altLang="en-US" b="1" dirty="0"/>
              <a:t>PathControl :          Intercept, Relief Well, P&amp;A, Wellplacement, Survey Management, </a:t>
            </a:r>
          </a:p>
          <a:p>
            <a:r>
              <a:rPr lang="en-US" altLang="en-US" b="1" dirty="0"/>
              <a:t>			Advanced Survey Corrections, Software Setup, </a:t>
            </a:r>
          </a:p>
          <a:p>
            <a:r>
              <a:rPr lang="en-US" altLang="en-US" b="1" dirty="0"/>
              <a:t>				Database Audits, Training and more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Worked :</a:t>
            </a:r>
          </a:p>
          <a:p>
            <a:pPr lvl="1"/>
            <a:r>
              <a:rPr lang="en-US" altLang="en-US" b="1" dirty="0"/>
              <a:t>Sperry-Sun, Baker Hughes INTEQ and Schlumberger:        DD Service Companies</a:t>
            </a:r>
          </a:p>
          <a:p>
            <a:pPr lvl="1"/>
            <a:r>
              <a:rPr lang="en-US" altLang="en-US" b="1" dirty="0"/>
              <a:t>Marine Surveyor and Civil Engineer and the Planetary Space Science Research Institute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7AAEBB-555E-4F2F-B9F9-AE548CF14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" t="929" r="220" b="630"/>
          <a:stretch/>
        </p:blipFill>
        <p:spPr>
          <a:xfrm>
            <a:off x="12533025" y="356711"/>
            <a:ext cx="1022509" cy="102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1EDD3-7179-408B-B8BC-A63404E757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3072" b="14111"/>
          <a:stretch/>
        </p:blipFill>
        <p:spPr>
          <a:xfrm>
            <a:off x="9558851" y="1811595"/>
            <a:ext cx="2228336" cy="297562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FB2608-7EB2-4FD7-B59A-EBD077F16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"/>
    </mc:Choice>
    <mc:Fallback xmlns="">
      <p:transition spd="slow" advTm="1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B3F3-4603-447E-AC5A-20238C1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ISCWSA.net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B7F2-1433-459B-A4D8-6015A302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58" y="1614412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err="1"/>
              <a:t>Highlites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/>
              <a:t>Pages hit rate is up !!</a:t>
            </a:r>
          </a:p>
          <a:p>
            <a:pPr marL="457200" lvl="1" indent="0">
              <a:buNone/>
            </a:pPr>
            <a:r>
              <a:rPr lang="en-US" dirty="0"/>
              <a:t>918 in last 30 days 14</a:t>
            </a:r>
            <a:r>
              <a:rPr lang="en-US" baseline="30000" dirty="0"/>
              <a:t>th</a:t>
            </a:r>
            <a:r>
              <a:rPr lang="en-US" dirty="0"/>
              <a:t> April 2021</a:t>
            </a:r>
          </a:p>
          <a:p>
            <a:pPr marL="457200" lvl="1" indent="0">
              <a:buNone/>
            </a:pPr>
            <a:r>
              <a:rPr lang="en-US" dirty="0"/>
              <a:t>637 in previous 30 days in Oct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3BD19-55BC-4486-B3E3-A9672CE3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3033-6A9F-4CCF-9BEF-B067F6A8B3F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ED8C-8436-4FA9-9F09-B341F365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53rd Meeting – 14th and 15th Apr2021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CD52B-74A9-436B-B011-FF0CFC009E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032" b="36306"/>
          <a:stretch/>
        </p:blipFill>
        <p:spPr>
          <a:xfrm>
            <a:off x="0" y="3771787"/>
            <a:ext cx="5467584" cy="2084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19BBD5-C86A-4B8F-8ABE-778525577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416" y="0"/>
            <a:ext cx="5467584" cy="59539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222BB9F-4C41-4582-B8FD-DEFA60BD2C22}"/>
              </a:ext>
            </a:extLst>
          </p:cNvPr>
          <p:cNvSpPr/>
          <p:nvPr/>
        </p:nvSpPr>
        <p:spPr>
          <a:xfrm>
            <a:off x="10332284" y="1825625"/>
            <a:ext cx="1859716" cy="1024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717DA5-9486-4F60-918A-932DB7A15710}"/>
              </a:ext>
            </a:extLst>
          </p:cNvPr>
          <p:cNvSpPr/>
          <p:nvPr/>
        </p:nvSpPr>
        <p:spPr>
          <a:xfrm>
            <a:off x="3515742" y="3790081"/>
            <a:ext cx="1859716" cy="1024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653E95AF-4593-4EA3-AEBA-AD9AE8A7CC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92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6"/>
    </mc:Choice>
    <mc:Fallback xmlns="">
      <p:transition spd="slow" advTm="30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B3F3-4603-447E-AC5A-20238C17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ISCWSA.net Update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B7F2-1433-459B-A4D8-6015A302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58" y="1614412"/>
            <a:ext cx="6181542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err="1"/>
              <a:t>Lowlite</a:t>
            </a:r>
            <a:r>
              <a:rPr lang="en-US" dirty="0"/>
              <a:t> : </a:t>
            </a:r>
          </a:p>
          <a:p>
            <a:pPr marL="457200" lvl="1" indent="0">
              <a:buNone/>
            </a:pPr>
            <a:r>
              <a:rPr lang="en-US" dirty="0"/>
              <a:t>Membership is only at 32 !!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Keep trying to register,</a:t>
            </a:r>
          </a:p>
          <a:p>
            <a:pPr marL="457200" lvl="1" indent="0">
              <a:buNone/>
            </a:pPr>
            <a:r>
              <a:rPr lang="en-US" dirty="0"/>
              <a:t>send a support message to Tendenci </a:t>
            </a:r>
          </a:p>
          <a:p>
            <a:pPr marL="457200" lvl="1" indent="0">
              <a:buNone/>
            </a:pPr>
            <a:r>
              <a:rPr lang="en-US" dirty="0"/>
              <a:t>and Cc me.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Link for submitting a Tendenci Support Ticket:</a:t>
            </a:r>
          </a:p>
          <a:p>
            <a:pPr marL="457200" lvl="1" indent="0">
              <a:buNone/>
            </a:pPr>
            <a:r>
              <a:rPr lang="en-US"/>
              <a:t>https://www.tendenci.com/tickets/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3BD19-55BC-4486-B3E3-A9672CE3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3033-6A9F-4CCF-9BEF-B067F6A8B3F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ED8C-8436-4FA9-9F09-B341F365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53rd Meeting – 14th and 15th Apr2021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36CAC-04D1-4050-9C7B-EFCAD29E0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867" y="1614412"/>
            <a:ext cx="5705475" cy="32861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717DA5-9486-4F60-918A-932DB7A15710}"/>
              </a:ext>
            </a:extLst>
          </p:cNvPr>
          <p:cNvSpPr/>
          <p:nvPr/>
        </p:nvSpPr>
        <p:spPr>
          <a:xfrm>
            <a:off x="6034438" y="1785473"/>
            <a:ext cx="1859716" cy="10243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957F36E-B9DE-4657-A649-783D0DE7C1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4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11"/>
    </mc:Choice>
    <mc:Fallback xmlns="">
      <p:transition spd="slow" advTm="39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B3F3-4603-447E-AC5A-20238C17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009"/>
            <a:ext cx="11010900" cy="786679"/>
          </a:xfrm>
        </p:spPr>
        <p:txBody>
          <a:bodyPr/>
          <a:lstStyle/>
          <a:p>
            <a:r>
              <a:rPr lang="en-US" dirty="0"/>
              <a:t>SPE.org  Wellbore Positioning Technical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3B7F2-1433-459B-A4D8-6015A302A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3BD19-55BC-4486-B3E3-A9672CE3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3033-6A9F-4CCF-9BEF-B067F6A8B3F0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ED8C-8436-4FA9-9F09-B341F365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53rd Meeting – 14th and 15th Apr2021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B0C4A-22E8-4D48-B917-DE79C674D571}"/>
              </a:ext>
            </a:extLst>
          </p:cNvPr>
          <p:cNvSpPr txBox="1"/>
          <p:nvPr/>
        </p:nvSpPr>
        <p:spPr>
          <a:xfrm>
            <a:off x="698500" y="1646238"/>
            <a:ext cx="10515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- Click this link to join the SPE.org hosted WBPTS</a:t>
            </a:r>
          </a:p>
          <a:p>
            <a:r>
              <a:rPr lang="en-US" dirty="0">
                <a:hlinkClick r:id="rId4"/>
              </a:rPr>
              <a:t>https://www.spe.org/member/access/OnlineCommunityPreferences/EditOnlineCommunityPreferences</a:t>
            </a:r>
            <a:endParaRPr lang="en-US" dirty="0"/>
          </a:p>
          <a:p>
            <a:r>
              <a:rPr lang="en-US" sz="2800" dirty="0"/>
              <a:t>- You must be an SPE member to join technical sections</a:t>
            </a:r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We have a New link for the ISCWSA Training Course is hosted on our iscwsa.net website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hlinkClick r:id="rId5"/>
              </a:rPr>
              <a:t>https://www.iscwsa.net/events/105/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Education Sub Committee will share more on the course roll out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F2AE30-15F3-4901-9918-B0DBFA483DA9}"/>
              </a:ext>
            </a:extLst>
          </p:cNvPr>
          <p:cNvSpPr txBox="1">
            <a:spLocks/>
          </p:cNvSpPr>
          <p:nvPr/>
        </p:nvSpPr>
        <p:spPr>
          <a:xfrm>
            <a:off x="698500" y="1678709"/>
            <a:ext cx="10515600" cy="7866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4F49582-6EBD-43A0-A306-A1C33FF0A3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42"/>
    </mc:Choice>
    <mc:Fallback xmlns="">
      <p:transition spd="slow" advTm="42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34980-E0F5-4976-A79B-D75B50AE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3033-6A9F-4CCF-9BEF-B067F6A8B3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5C32D-2191-4B1C-9E2C-60B1382D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53rd Meeting – 14th and 15th Apr2021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79655-E918-4AD6-9CCC-37241D526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056" y="0"/>
            <a:ext cx="6682944" cy="5422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AA28A6C-ECEB-4510-9A0B-19A7C1338D35}"/>
              </a:ext>
            </a:extLst>
          </p:cNvPr>
          <p:cNvSpPr/>
          <p:nvPr/>
        </p:nvSpPr>
        <p:spPr>
          <a:xfrm>
            <a:off x="10118224" y="409217"/>
            <a:ext cx="1138989" cy="521369"/>
          </a:xfrm>
          <a:prstGeom prst="ellipse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6205B-09B5-4887-9BFE-92A14E942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0" y="930586"/>
            <a:ext cx="4971715" cy="4507611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E4DEB7B-A5E5-4A4A-89A0-DB148DA602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4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7"/>
    </mc:Choice>
    <mc:Fallback xmlns="">
      <p:transition spd="slow" advTm="30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B3F3-4603-447E-AC5A-20238C17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6" y="904009"/>
            <a:ext cx="11634459" cy="4099791"/>
          </a:xfrm>
        </p:spPr>
        <p:txBody>
          <a:bodyPr/>
          <a:lstStyle/>
          <a:p>
            <a:r>
              <a:rPr lang="en-US" sz="3600" dirty="0"/>
              <a:t>Thank you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Tendenci</a:t>
            </a:r>
            <a:br>
              <a:rPr lang="en-US" sz="3600" dirty="0"/>
            </a:br>
            <a:r>
              <a:rPr lang="en-US" sz="3600" dirty="0"/>
              <a:t>ISCWSA Committee</a:t>
            </a:r>
            <a:br>
              <a:rPr lang="en-US" sz="3600" dirty="0"/>
            </a:br>
            <a:r>
              <a:rPr lang="en-US" sz="3600" dirty="0"/>
              <a:t>Sub-Committee Chairs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All Members supported and participated in the new website</a:t>
            </a:r>
            <a:br>
              <a:rPr lang="en-US" sz="3600" dirty="0"/>
            </a:br>
            <a:br>
              <a:rPr lang="en-US" sz="36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3BD19-55BC-4486-B3E3-A9672CE3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3033-6A9F-4CCF-9BEF-B067F6A8B3F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BED8C-8436-4FA9-9F09-B341F365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53rd Meeting – 14th and 15th Apr2021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9CDBFAA-4107-4A17-86B1-3203731BD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67"/>
    </mc:Choice>
    <mc:Fallback xmlns="">
      <p:transition spd="slow" advTm="21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885B447-AB55-4B8B-8C4B-7CB789ECE8EA}"/>
              </a:ext>
            </a:extLst>
          </p:cNvPr>
          <p:cNvSpPr>
            <a:spLocks noChangeAspect="1"/>
          </p:cNvSpPr>
          <p:nvPr/>
        </p:nvSpPr>
        <p:spPr>
          <a:xfrm>
            <a:off x="3549770" y="1787751"/>
            <a:ext cx="1045321" cy="1042808"/>
          </a:xfrm>
          <a:prstGeom prst="rect">
            <a:avLst/>
          </a:prstGeom>
          <a:solidFill>
            <a:srgbClr val="F49D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/>
            <a:endParaRPr lang="en-US" sz="4267" kern="0" dirty="0">
              <a:solidFill>
                <a:prstClr val="white"/>
              </a:solidFill>
              <a:latin typeface="Open Sans Light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A012246-53F5-44E8-A977-EAB9EDDE82F3}"/>
              </a:ext>
            </a:extLst>
          </p:cNvPr>
          <p:cNvSpPr>
            <a:spLocks noChangeAspect="1"/>
          </p:cNvSpPr>
          <p:nvPr/>
        </p:nvSpPr>
        <p:spPr>
          <a:xfrm>
            <a:off x="3701178" y="1949888"/>
            <a:ext cx="720000" cy="72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D65EE862-5850-4622-B23A-1D6FB87597DA}"/>
              </a:ext>
            </a:extLst>
          </p:cNvPr>
          <p:cNvGrpSpPr/>
          <p:nvPr/>
        </p:nvGrpSpPr>
        <p:grpSpPr>
          <a:xfrm>
            <a:off x="3732106" y="2019462"/>
            <a:ext cx="629448" cy="584187"/>
            <a:chOff x="5797806" y="2682926"/>
            <a:chExt cx="1171028" cy="1090740"/>
          </a:xfrm>
          <a:solidFill>
            <a:schemeClr val="accent2">
              <a:lumMod val="75000"/>
            </a:schemeClr>
          </a:solidFill>
        </p:grpSpPr>
        <p:pic>
          <p:nvPicPr>
            <p:cNvPr id="38" name="Graphique 37" descr="Pouce en haut">
              <a:extLst>
                <a:ext uri="{FF2B5EF4-FFF2-40B4-BE49-F238E27FC236}">
                  <a16:creationId xmlns:a16="http://schemas.microsoft.com/office/drawing/2014/main" id="{E088E8DD-B15F-40C7-9B5E-A26FDFE13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70347" y="3175179"/>
              <a:ext cx="598487" cy="598487"/>
            </a:xfrm>
            <a:prstGeom prst="rect">
              <a:avLst/>
            </a:prstGeom>
          </p:spPr>
        </p:pic>
        <p:pic>
          <p:nvPicPr>
            <p:cNvPr id="39" name="Graphique 38" descr="Tête avec engrenages">
              <a:extLst>
                <a:ext uri="{FF2B5EF4-FFF2-40B4-BE49-F238E27FC236}">
                  <a16:creationId xmlns:a16="http://schemas.microsoft.com/office/drawing/2014/main" id="{717BBB38-AF83-49B4-AC50-A4FFEA7B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97806" y="2682926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7AB5CE9-84E9-4B90-97E3-D135CB483CE5}"/>
              </a:ext>
            </a:extLst>
          </p:cNvPr>
          <p:cNvSpPr>
            <a:spLocks noChangeAspect="1"/>
          </p:cNvSpPr>
          <p:nvPr/>
        </p:nvSpPr>
        <p:spPr>
          <a:xfrm>
            <a:off x="5565579" y="1792023"/>
            <a:ext cx="1054473" cy="1033405"/>
          </a:xfrm>
          <a:prstGeom prst="rect">
            <a:avLst/>
          </a:prstGeom>
          <a:solidFill>
            <a:srgbClr val="9966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2CBF6E0-2FE4-4D24-A5B7-B1615EC8342D}"/>
              </a:ext>
            </a:extLst>
          </p:cNvPr>
          <p:cNvSpPr>
            <a:spLocks noChangeAspect="1"/>
          </p:cNvSpPr>
          <p:nvPr/>
        </p:nvSpPr>
        <p:spPr>
          <a:xfrm>
            <a:off x="5732815" y="1961966"/>
            <a:ext cx="720000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6A428504-9E42-4E22-885D-DE2663F6B3C0}"/>
              </a:ext>
            </a:extLst>
          </p:cNvPr>
          <p:cNvGrpSpPr/>
          <p:nvPr/>
        </p:nvGrpSpPr>
        <p:grpSpPr>
          <a:xfrm>
            <a:off x="5714349" y="1961637"/>
            <a:ext cx="763302" cy="725257"/>
            <a:chOff x="-434926" y="3082045"/>
            <a:chExt cx="941053" cy="859888"/>
          </a:xfrm>
        </p:grpSpPr>
        <p:pic>
          <p:nvPicPr>
            <p:cNvPr id="42" name="Graphique 41" descr="Engrenage">
              <a:extLst>
                <a:ext uri="{FF2B5EF4-FFF2-40B4-BE49-F238E27FC236}">
                  <a16:creationId xmlns:a16="http://schemas.microsoft.com/office/drawing/2014/main" id="{2C7AB0EB-7004-4D04-B725-37BB3EBEA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30898">
              <a:off x="-434926" y="3082045"/>
              <a:ext cx="628207" cy="628207"/>
            </a:xfrm>
            <a:prstGeom prst="rect">
              <a:avLst/>
            </a:prstGeom>
          </p:spPr>
        </p:pic>
        <p:pic>
          <p:nvPicPr>
            <p:cNvPr id="43" name="Graphique 42" descr="Engrenage">
              <a:extLst>
                <a:ext uri="{FF2B5EF4-FFF2-40B4-BE49-F238E27FC236}">
                  <a16:creationId xmlns:a16="http://schemas.microsoft.com/office/drawing/2014/main" id="{C7304739-043E-42BA-9360-57A3C2B6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30898">
              <a:off x="-15491" y="3244442"/>
              <a:ext cx="521618" cy="521618"/>
            </a:xfrm>
            <a:prstGeom prst="rect">
              <a:avLst/>
            </a:prstGeom>
          </p:spPr>
        </p:pic>
        <p:pic>
          <p:nvPicPr>
            <p:cNvPr id="44" name="Graphique 43" descr="Engrenage">
              <a:extLst>
                <a:ext uri="{FF2B5EF4-FFF2-40B4-BE49-F238E27FC236}">
                  <a16:creationId xmlns:a16="http://schemas.microsoft.com/office/drawing/2014/main" id="{6A132553-ECD2-4DAF-8690-777C9A4D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30898">
              <a:off x="-167399" y="3534807"/>
              <a:ext cx="407126" cy="407126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CA060B8-F0B8-4996-914D-4E4EAF68D2C8}"/>
              </a:ext>
            </a:extLst>
          </p:cNvPr>
          <p:cNvSpPr>
            <a:spLocks noChangeAspect="1"/>
          </p:cNvSpPr>
          <p:nvPr/>
        </p:nvSpPr>
        <p:spPr>
          <a:xfrm>
            <a:off x="7590539" y="1784028"/>
            <a:ext cx="1061458" cy="103634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54FA709-8CF3-4174-A678-B27DB7D8AF44}"/>
              </a:ext>
            </a:extLst>
          </p:cNvPr>
          <p:cNvSpPr>
            <a:spLocks noChangeAspect="1"/>
          </p:cNvSpPr>
          <p:nvPr/>
        </p:nvSpPr>
        <p:spPr>
          <a:xfrm>
            <a:off x="7764759" y="1931285"/>
            <a:ext cx="720000" cy="72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A8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278BAF9-5D0A-4BFD-9627-E59B65B943D7}"/>
              </a:ext>
            </a:extLst>
          </p:cNvPr>
          <p:cNvGrpSpPr/>
          <p:nvPr/>
        </p:nvGrpSpPr>
        <p:grpSpPr>
          <a:xfrm>
            <a:off x="9613527" y="1792452"/>
            <a:ext cx="1054473" cy="1042808"/>
            <a:chOff x="1016147" y="5141765"/>
            <a:chExt cx="1054473" cy="10428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9DDE3C-549F-4C46-B6FB-D0BE4C7010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6147" y="5141765"/>
              <a:ext cx="1054473" cy="1042808"/>
            </a:xfrm>
            <a:prstGeom prst="rect">
              <a:avLst/>
            </a:prstGeom>
            <a:solidFill>
              <a:srgbClr val="1D6E9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4267" kern="0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E4FBAE4-A79E-4912-B9EF-D78C40E45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3383" y="5294184"/>
              <a:ext cx="720000" cy="72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39D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35C770E-0527-40C3-AE1C-E881741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120" y="5467275"/>
              <a:ext cx="602526" cy="455824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5EA1144C-4E40-4DB0-B627-1F255CCB78D1}"/>
              </a:ext>
            </a:extLst>
          </p:cNvPr>
          <p:cNvGrpSpPr/>
          <p:nvPr/>
        </p:nvGrpSpPr>
        <p:grpSpPr>
          <a:xfrm>
            <a:off x="1524811" y="1789062"/>
            <a:ext cx="1054473" cy="1049589"/>
            <a:chOff x="1016147" y="985922"/>
            <a:chExt cx="1054473" cy="10495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39D892-38AC-4680-AD80-E99E3BBB0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6147" y="985922"/>
              <a:ext cx="1054473" cy="1049589"/>
            </a:xfrm>
            <a:prstGeom prst="rect">
              <a:avLst/>
            </a:prstGeom>
            <a:solidFill>
              <a:srgbClr val="CF423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/>
              <a:endParaRPr lang="en-US" sz="4267" kern="0" dirty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B3A128F-48D4-4082-B20E-5AAD806E26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3383" y="1154513"/>
              <a:ext cx="720000" cy="72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7B24CCA6-6652-4E7F-88FA-9BF3B19BD4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62" y="2006661"/>
            <a:ext cx="656371" cy="65637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30F9FB2-F200-4AF7-ABFA-B186234A2D6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96" y="2019462"/>
            <a:ext cx="563344" cy="5298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10D60C-8C6B-4C81-A26F-465BB5E1C5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" y="69168"/>
            <a:ext cx="3657600" cy="627888"/>
          </a:xfrm>
          <a:prstGeom prst="rect">
            <a:avLst/>
          </a:prstGeom>
        </p:spPr>
      </p:pic>
      <p:sp>
        <p:nvSpPr>
          <p:cNvPr id="32" name="Titre 6">
            <a:extLst>
              <a:ext uri="{FF2B5EF4-FFF2-40B4-BE49-F238E27FC236}">
                <a16:creationId xmlns:a16="http://schemas.microsoft.com/office/drawing/2014/main" id="{31874663-070B-42CA-9776-5A43104A5A25}"/>
              </a:ext>
            </a:extLst>
          </p:cNvPr>
          <p:cNvSpPr txBox="1">
            <a:spLocks/>
          </p:cNvSpPr>
          <p:nvPr/>
        </p:nvSpPr>
        <p:spPr>
          <a:xfrm>
            <a:off x="1748104" y="3881716"/>
            <a:ext cx="9144000" cy="1252493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Questions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730FF5E-3DA3-4608-979A-D1B43881DD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12563" y="6278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8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8"/>
    </mc:Choice>
    <mc:Fallback xmlns="">
      <p:transition spd="slow" advTm="3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1CD6E8-2BDA-480B-93BB-75BDA85A2C60}" vid="{2FF7A176-8E36-4DB3-BE70-89BF3067CD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2363A369707A4AB155278EF123B4C0" ma:contentTypeVersion="13" ma:contentTypeDescription="Create a new document." ma:contentTypeScope="" ma:versionID="697b17f8e5f9553fe3c2ce8151259b81">
  <xsd:schema xmlns:xsd="http://www.w3.org/2001/XMLSchema" xmlns:xs="http://www.w3.org/2001/XMLSchema" xmlns:p="http://schemas.microsoft.com/office/2006/metadata/properties" xmlns:ns3="dfb0cb06-6443-4af5-ba5b-c02169b70e2f" xmlns:ns4="df45df26-1e45-4eb4-8026-2e7f2267eaf0" targetNamespace="http://schemas.microsoft.com/office/2006/metadata/properties" ma:root="true" ma:fieldsID="ed4c7c2c82d450a06cf83328ea1648aa" ns3:_="" ns4:_="">
    <xsd:import namespace="dfb0cb06-6443-4af5-ba5b-c02169b70e2f"/>
    <xsd:import namespace="df45df26-1e45-4eb4-8026-2e7f2267ea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0cb06-6443-4af5-ba5b-c02169b70e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5df26-1e45-4eb4-8026-2e7f2267e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3A6CEF-CBB5-4D10-93AF-7ACA456487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88E52C-64D3-4673-9FDA-EA0DEACBF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b0cb06-6443-4af5-ba5b-c02169b70e2f"/>
    <ds:schemaRef ds:uri="df45df26-1e45-4eb4-8026-2e7f2267e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CE87D2-5D6B-4832-9C76-74D6E0191AD6}">
  <ds:schemaRefs>
    <ds:schemaRef ds:uri="http://purl.org/dc/terms/"/>
    <ds:schemaRef ds:uri="http://purl.org/dc/dcmitype/"/>
    <ds:schemaRef ds:uri="http://www.w3.org/XML/1998/namespace"/>
    <ds:schemaRef ds:uri="dfb0cb06-6443-4af5-ba5b-c02169b70e2f"/>
    <ds:schemaRef ds:uri="http://purl.org/dc/elements/1.1/"/>
    <ds:schemaRef ds:uri="http://schemas.microsoft.com/office/2006/documentManagement/types"/>
    <ds:schemaRef ds:uri="df45df26-1e45-4eb4-8026-2e7f2267eaf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431</Words>
  <Application>Microsoft Office PowerPoint</Application>
  <PresentationFormat>Widescreen</PresentationFormat>
  <Paragraphs>61</Paragraphs>
  <Slides>8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Open Sans Light</vt:lpstr>
      <vt:lpstr>Office Theme</vt:lpstr>
      <vt:lpstr>Webmaster Update </vt:lpstr>
      <vt:lpstr>PowerPoint Presentation</vt:lpstr>
      <vt:lpstr>ISCWSA.net Update </vt:lpstr>
      <vt:lpstr>ISCWSA.net Update </vt:lpstr>
      <vt:lpstr>SPE.org  Wellbore Positioning Technical Section</vt:lpstr>
      <vt:lpstr>PowerPoint Presentation</vt:lpstr>
      <vt:lpstr>Thank you    Tendenci ISCWSA Committee Sub-Committee Chairs  All Members supported and participated in the new website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QAQC Sub-Committee Update</dc:title>
  <dc:creator>PH h</dc:creator>
  <cp:lastModifiedBy>PH h</cp:lastModifiedBy>
  <cp:revision>36</cp:revision>
  <dcterms:created xsi:type="dcterms:W3CDTF">2020-05-06T19:29:39Z</dcterms:created>
  <dcterms:modified xsi:type="dcterms:W3CDTF">2021-04-14T10:06:39Z</dcterms:modified>
</cp:coreProperties>
</file>