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0" r:id="rId3"/>
    <p:sldId id="258" r:id="rId4"/>
    <p:sldId id="260" r:id="rId5"/>
    <p:sldId id="262" r:id="rId6"/>
    <p:sldId id="264" r:id="rId7"/>
    <p:sldId id="263" r:id="rId8"/>
    <p:sldId id="265" r:id="rId9"/>
    <p:sldId id="259" r:id="rId10"/>
    <p:sldId id="261" r:id="rId11"/>
    <p:sldId id="266" r:id="rId12"/>
    <p:sldId id="267" r:id="rId13"/>
    <p:sldId id="268" r:id="rId14"/>
    <p:sldId id="269" r:id="rId15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377"/>
    <a:srgbClr val="1A1177"/>
    <a:srgbClr val="153776"/>
    <a:srgbClr val="7EBA31"/>
    <a:srgbClr val="1F5026"/>
    <a:srgbClr val="E5A420"/>
    <a:srgbClr val="1B1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3875" autoAdjust="0"/>
  </p:normalViewPr>
  <p:slideViewPr>
    <p:cSldViewPr>
      <p:cViewPr>
        <p:scale>
          <a:sx n="105" d="100"/>
          <a:sy n="105" d="100"/>
        </p:scale>
        <p:origin x="78" y="6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896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B2E4557-4DDD-4D24-89A8-8572F778A838}" type="datetimeFigureOut">
              <a:rPr lang="en-US" altLang="en-US"/>
              <a:pPr>
                <a:defRPr/>
              </a:pPr>
              <a:t>10/21/2020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9FB8446-70B1-4642-94C3-FE57E70D8B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45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DB2C55-380E-4959-BA7C-E2D07B325C16}" type="datetimeFigureOut">
              <a:rPr lang="en-US" altLang="en-US"/>
              <a:pPr>
                <a:defRPr/>
              </a:pPr>
              <a:t>10/21/2020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369F2DE-BA09-42CB-BAE6-B882216B7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083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69F2DE-BA09-42CB-BAE6-B882216B7DF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787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69F2DE-BA09-42CB-BAE6-B882216B7DF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08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69F2DE-BA09-42CB-BAE6-B882216B7DF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67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69F2DE-BA09-42CB-BAE6-B882216B7DF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476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69F2DE-BA09-42CB-BAE6-B882216B7DF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36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00149"/>
            <a:ext cx="6858000" cy="1828801"/>
          </a:xfrm>
        </p:spPr>
        <p:txBody>
          <a:bodyPr anchor="b"/>
          <a:lstStyle>
            <a:lvl1pPr algn="ctr"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05150"/>
            <a:ext cx="6858000" cy="838200"/>
          </a:xfrm>
        </p:spPr>
        <p:txBody>
          <a:bodyPr/>
          <a:lstStyle>
            <a:lvl1pPr marL="0" indent="0" algn="ctr">
              <a:buNone/>
              <a:defRPr sz="2400">
                <a:latin typeface="Helvetica Ligh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934200" y="125413"/>
            <a:ext cx="2057400" cy="6175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8538" y="4095750"/>
            <a:ext cx="495300" cy="2746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Helvetica Light"/>
              </a:defRPr>
            </a:lvl1pPr>
          </a:lstStyle>
          <a:p>
            <a:pPr>
              <a:defRPr/>
            </a:pPr>
            <a:fld id="{8EFB4E93-63FC-4FFD-B52C-253616F83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8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88" y="133350"/>
            <a:ext cx="5643912" cy="623887"/>
          </a:xfrm>
        </p:spPr>
        <p:txBody>
          <a:bodyPr anchor="b"/>
          <a:lstStyle>
            <a:lvl1pPr>
              <a:defRPr sz="2800">
                <a:latin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71550"/>
            <a:ext cx="4629150" cy="3352800"/>
          </a:xfrm>
        </p:spPr>
        <p:txBody>
          <a:bodyPr/>
          <a:lstStyle>
            <a:lvl1pPr>
              <a:defRPr sz="3200">
                <a:latin typeface="Helvetica Light"/>
              </a:defRPr>
            </a:lvl1pPr>
            <a:lvl2pPr>
              <a:defRPr sz="2800">
                <a:latin typeface="Helvetica Light"/>
              </a:defRPr>
            </a:lvl2pPr>
            <a:lvl3pPr>
              <a:defRPr sz="2400">
                <a:latin typeface="Helvetica Light"/>
              </a:defRPr>
            </a:lvl3pPr>
            <a:lvl4pPr>
              <a:defRPr sz="2000">
                <a:latin typeface="Helvetica Light"/>
              </a:defRPr>
            </a:lvl4pPr>
            <a:lvl5pPr>
              <a:defRPr sz="2000">
                <a:latin typeface="Helvetica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88" y="971550"/>
            <a:ext cx="3432525" cy="3352800"/>
          </a:xfrm>
        </p:spPr>
        <p:txBody>
          <a:bodyPr/>
          <a:lstStyle>
            <a:lvl1pPr marL="0" indent="0">
              <a:buNone/>
              <a:defRPr sz="1600">
                <a:latin typeface="Helvetica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7010400" y="57150"/>
            <a:ext cx="2046288" cy="661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8538" y="4095750"/>
            <a:ext cx="495300" cy="2746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Helvetica Light"/>
              </a:defRPr>
            </a:lvl1pPr>
          </a:lstStyle>
          <a:p>
            <a:pPr>
              <a:defRPr/>
            </a:pPr>
            <a:fld id="{1A0AB9FA-F779-4EEA-B035-50D35CE44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5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88" y="57150"/>
            <a:ext cx="6634512" cy="700087"/>
          </a:xfrm>
        </p:spPr>
        <p:txBody>
          <a:bodyPr anchor="b"/>
          <a:lstStyle>
            <a:lvl1pPr>
              <a:defRPr sz="2800">
                <a:latin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33800" y="971550"/>
            <a:ext cx="4783138" cy="3352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Helvetica Ligh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88" y="971550"/>
            <a:ext cx="3432525" cy="3352800"/>
          </a:xfrm>
        </p:spPr>
        <p:txBody>
          <a:bodyPr/>
          <a:lstStyle>
            <a:lvl1pPr marL="0" indent="0">
              <a:buNone/>
              <a:defRPr sz="1600">
                <a:latin typeface="Helvetica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7010400" y="57150"/>
            <a:ext cx="2016125" cy="669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8538" y="4095750"/>
            <a:ext cx="495300" cy="2746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Helvetica Light"/>
              </a:defRPr>
            </a:lvl1pPr>
          </a:lstStyle>
          <a:p>
            <a:pPr>
              <a:defRPr/>
            </a:pPr>
            <a:fld id="{3F4B7FC7-559A-49D4-AC3E-0EB5C5B91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60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287" y="1200150"/>
            <a:ext cx="8470933" cy="3169381"/>
          </a:xfrm>
        </p:spPr>
        <p:txBody>
          <a:bodyPr vert="eaVert"/>
          <a:lstStyle>
            <a:lvl1pPr>
              <a:defRPr>
                <a:latin typeface="Helvetica Light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010400" y="57150"/>
            <a:ext cx="2079625" cy="690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8538" y="4095750"/>
            <a:ext cx="495300" cy="2746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Helvetica Light"/>
              </a:defRPr>
            </a:lvl1pPr>
          </a:lstStyle>
          <a:p>
            <a:pPr>
              <a:defRPr/>
            </a:pPr>
            <a:fld id="{C86F781D-1A36-4F8B-9FF8-48A43376F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41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200151"/>
            <a:ext cx="1971675" cy="31242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00151"/>
            <a:ext cx="5762625" cy="3124200"/>
          </a:xfrm>
        </p:spPr>
        <p:txBody>
          <a:bodyPr vert="eaVert"/>
          <a:lstStyle>
            <a:lvl1pPr>
              <a:defRPr>
                <a:latin typeface="Helvetica Light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010400" y="57150"/>
            <a:ext cx="2103438" cy="655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8538" y="4095750"/>
            <a:ext cx="495300" cy="2746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Helvetica Light"/>
              </a:defRPr>
            </a:lvl1pPr>
          </a:lstStyle>
          <a:p>
            <a:pPr>
              <a:defRPr/>
            </a:pPr>
            <a:fld id="{5CA95C54-84A8-41FE-9C80-3C498CAA2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87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67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8538" y="4095750"/>
            <a:ext cx="495300" cy="2746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5A9B677-7957-482E-B922-75D67B9E1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3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8538" y="4095750"/>
            <a:ext cx="495300" cy="2746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E1D8AB0-A763-49CF-B7F0-27ADD1711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3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Helvetica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 Light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010400" y="74613"/>
            <a:ext cx="2057400" cy="673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8538" y="4095750"/>
            <a:ext cx="495300" cy="2746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Helvetica Light"/>
              </a:defRPr>
            </a:lvl1pPr>
          </a:lstStyle>
          <a:p>
            <a:pPr>
              <a:defRPr/>
            </a:pPr>
            <a:fld id="{C8CD0F24-E2BF-44C1-8715-4B0C0C93B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3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>
                <a:latin typeface="Helvetica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8826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Helvetica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010400" y="57150"/>
            <a:ext cx="2016125" cy="655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8538" y="4095750"/>
            <a:ext cx="495300" cy="2746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Helvetica Light"/>
              </a:defRPr>
            </a:lvl1pPr>
          </a:lstStyle>
          <a:p>
            <a:pPr>
              <a:defRPr/>
            </a:pPr>
            <a:fld id="{5593C28A-33FF-4F0E-BF25-789AA2BF2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2878137"/>
          </a:xfrm>
        </p:spPr>
        <p:txBody>
          <a:bodyPr/>
          <a:lstStyle>
            <a:lvl1pPr>
              <a:defRPr>
                <a:latin typeface="Helvetica Light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2878137"/>
          </a:xfrm>
        </p:spPr>
        <p:txBody>
          <a:bodyPr/>
          <a:lstStyle>
            <a:lvl1pPr>
              <a:defRPr>
                <a:latin typeface="Helvetica Light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934200" y="60325"/>
            <a:ext cx="2133600" cy="6715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8538" y="4095750"/>
            <a:ext cx="495300" cy="2746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Helvetica Light"/>
              </a:defRPr>
            </a:lvl1pPr>
          </a:lstStyle>
          <a:p>
            <a:pPr>
              <a:defRPr/>
            </a:pPr>
            <a:fld id="{6D4964FE-D226-419F-A7B7-96ABC01B8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6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7789"/>
            <a:ext cx="6553200" cy="665162"/>
          </a:xfrm>
        </p:spPr>
        <p:txBody>
          <a:bodyPr/>
          <a:lstStyle>
            <a:lvl1pPr>
              <a:defRPr sz="2800">
                <a:latin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88" y="895351"/>
            <a:ext cx="4351687" cy="609599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88" y="1504950"/>
            <a:ext cx="4351687" cy="2819400"/>
          </a:xfrm>
        </p:spPr>
        <p:txBody>
          <a:bodyPr/>
          <a:lstStyle>
            <a:lvl1pPr>
              <a:defRPr>
                <a:latin typeface="Helvetica Light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890587"/>
            <a:ext cx="3887788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04950"/>
            <a:ext cx="3887788" cy="2819400"/>
          </a:xfrm>
        </p:spPr>
        <p:txBody>
          <a:bodyPr/>
          <a:lstStyle>
            <a:lvl1pPr>
              <a:defRPr>
                <a:latin typeface="Helvetica Light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7010400" y="77788"/>
            <a:ext cx="2078038" cy="6778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8538" y="4095750"/>
            <a:ext cx="495300" cy="2746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Helvetica Light"/>
              </a:defRPr>
            </a:lvl1pPr>
          </a:lstStyle>
          <a:p>
            <a:pPr>
              <a:defRPr/>
            </a:pPr>
            <a:fld id="{05706F8D-F9C2-48A9-A33A-47B092FB6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010400" y="57150"/>
            <a:ext cx="2016125" cy="690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8538" y="4095750"/>
            <a:ext cx="495300" cy="2746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5096084-5AE4-4C4B-9580-3A92F7258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5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934200" y="57150"/>
            <a:ext cx="2092325" cy="655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4095750"/>
            <a:ext cx="533400" cy="27463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2F60997-A71E-47B8-8549-7D0C4CD65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4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7638" y="57150"/>
            <a:ext cx="66341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7638" y="895350"/>
            <a:ext cx="8367712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TextBox 11"/>
          <p:cNvSpPr txBox="1">
            <a:spLocks noChangeArrowheads="1"/>
          </p:cNvSpPr>
          <p:nvPr userDrawn="1"/>
        </p:nvSpPr>
        <p:spPr bwMode="auto">
          <a:xfrm>
            <a:off x="147638" y="4578350"/>
            <a:ext cx="24701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b="1" dirty="0">
                <a:solidFill>
                  <a:schemeClr val="bg1"/>
                </a:solidFill>
                <a:latin typeface="Helvetica Light"/>
                <a:cs typeface="Helvetica" panose="020B0604020202020204" pitchFamily="34" charset="0"/>
              </a:rPr>
              <a:t>52</a:t>
            </a:r>
            <a:r>
              <a:rPr lang="en-US" altLang="en-US" sz="900" b="1" baseline="30000" dirty="0">
                <a:solidFill>
                  <a:schemeClr val="bg1"/>
                </a:solidFill>
                <a:latin typeface="Helvetica Light"/>
                <a:cs typeface="Helvetica" panose="020B0604020202020204" pitchFamily="34" charset="0"/>
              </a:rPr>
              <a:t>nd</a:t>
            </a:r>
            <a:r>
              <a:rPr lang="en-US" altLang="en-US" sz="900" b="1" dirty="0">
                <a:solidFill>
                  <a:schemeClr val="bg1"/>
                </a:solidFill>
                <a:latin typeface="Helvetica Light"/>
                <a:cs typeface="Helvetica" panose="020B0604020202020204" pitchFamily="34" charset="0"/>
              </a:rPr>
              <a:t> General Meeting</a:t>
            </a:r>
          </a:p>
          <a:p>
            <a:pPr>
              <a:defRPr/>
            </a:pPr>
            <a:r>
              <a:rPr lang="en-US" altLang="en-US" sz="900" b="1" dirty="0">
                <a:solidFill>
                  <a:schemeClr val="bg1"/>
                </a:solidFill>
                <a:latin typeface="Helvetica Light"/>
                <a:cs typeface="Helvetica" panose="020B0604020202020204" pitchFamily="34" charset="0"/>
              </a:rPr>
              <a:t>21 and 22 of October 2020</a:t>
            </a:r>
          </a:p>
          <a:p>
            <a:pPr>
              <a:defRPr/>
            </a:pPr>
            <a:r>
              <a:rPr lang="en-US" altLang="en-US" sz="900" b="1" dirty="0">
                <a:solidFill>
                  <a:schemeClr val="bg1"/>
                </a:solidFill>
                <a:latin typeface="Helvetica Light"/>
                <a:cs typeface="Helvetica" panose="020B0604020202020204" pitchFamily="34" charset="0"/>
              </a:rPr>
              <a:t>Virtual Conference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4087813"/>
            <a:ext cx="5730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 Light"/>
              </a:defRPr>
            </a:lvl1pPr>
          </a:lstStyle>
          <a:p>
            <a:pPr>
              <a:defRPr/>
            </a:pPr>
            <a:fld id="{E9652245-3D20-4FE0-B62E-46CFCAB1E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4483100"/>
            <a:ext cx="9048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14"/>
          <p:cNvSpPr txBox="1">
            <a:spLocks noChangeArrowheads="1"/>
          </p:cNvSpPr>
          <p:nvPr userDrawn="1"/>
        </p:nvSpPr>
        <p:spPr bwMode="auto">
          <a:xfrm>
            <a:off x="0" y="4919663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1200" b="1">
                <a:solidFill>
                  <a:schemeClr val="bg1"/>
                </a:solidFill>
                <a:latin typeface="Helvetica Light"/>
              </a:rPr>
              <a:t>Wellbore Positioning Technical Section</a:t>
            </a:r>
          </a:p>
        </p:txBody>
      </p:sp>
      <p:pic>
        <p:nvPicPr>
          <p:cNvPr id="1033" name="Picture 15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460875"/>
            <a:ext cx="1828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Helvetica Ligh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Ligh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Ligh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Ligh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Helvetica Ligh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Helvetica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2BEEF-D31C-4A46-9BF2-DD94E0EE33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Membership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221DB-8C0F-44CF-9B41-233A817E3D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7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E56A-0260-4365-B34E-5F74674D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824C8-23E4-47A7-90FB-F8B85024FB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53C8D-CEDD-4651-915B-4AEB1098F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CD0F24-E2BF-44C1-8715-4B0C0C93B88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F7A0DF-B8C9-4E60-8C5C-A50D6BFC1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Inserted picture RelID: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" y="1143000"/>
            <a:ext cx="4399026" cy="2857500"/>
          </a:xfrm>
          <a:prstGeom prst="rect">
            <a:avLst/>
          </a:prstGeom>
        </p:spPr>
      </p:pic>
      <p:pic>
        <p:nvPicPr>
          <p:cNvPr id="11" name="Picture 10" descr="Inserted picture RelID: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713" y="1143000"/>
            <a:ext cx="4114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79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E56A-0260-4365-B34E-5F74674D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824C8-23E4-47A7-90FB-F8B85024FB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53C8D-CEDD-4651-915B-4AEB1098F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CD0F24-E2BF-44C1-8715-4B0C0C93B8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 descr="Inserted picture RelID:6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8" y="1170051"/>
            <a:ext cx="4399026" cy="29432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FFC6F-9BBE-4643-A491-14861A093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Inserted picture RelID:7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340" y="1078706"/>
            <a:ext cx="44005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21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E56A-0260-4365-B34E-5F74674D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824C8-23E4-47A7-90FB-F8B85024FB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53C8D-CEDD-4651-915B-4AEB1098F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CD0F24-E2BF-44C1-8715-4B0C0C93B8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 descr="Inserted picture RelID: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62" y="1011452"/>
            <a:ext cx="5650738" cy="34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68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E56A-0260-4365-B34E-5F74674D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824C8-23E4-47A7-90FB-F8B85024FB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53C8D-CEDD-4651-915B-4AEB1098F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CD0F24-E2BF-44C1-8715-4B0C0C93B88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" name="Picture 8" descr="Inserted picture RelID: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145667"/>
            <a:ext cx="4399026" cy="2943225"/>
          </a:xfrm>
          <a:prstGeom prst="rect">
            <a:avLst/>
          </a:prstGeom>
        </p:spPr>
      </p:pic>
      <p:pic>
        <p:nvPicPr>
          <p:cNvPr id="10" name="Picture 9" descr="Inserted picture RelID:9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12" y="1152525"/>
            <a:ext cx="4399026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28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E56A-0260-4365-B34E-5F74674D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824C8-23E4-47A7-90FB-F8B85024FB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53C8D-CEDD-4651-915B-4AEB1098F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CD0F24-E2BF-44C1-8715-4B0C0C93B88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 descr="Inserted picture RelID:8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" y="1289844"/>
            <a:ext cx="4399026" cy="2943225"/>
          </a:xfrm>
          <a:prstGeom prst="rect">
            <a:avLst/>
          </a:prstGeom>
        </p:spPr>
      </p:pic>
      <p:pic>
        <p:nvPicPr>
          <p:cNvPr id="7" name="Picture 6" descr="Inserted picture RelID:10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18235"/>
            <a:ext cx="4310126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4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E56A-0260-4365-B34E-5F74674D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Chair: Marc Willerth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96BC47-10A6-4076-BE8D-031A96297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8413" y="2952750"/>
            <a:ext cx="5057775" cy="1600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Formerly:</a:t>
            </a:r>
          </a:p>
          <a:p>
            <a:pPr lvl="1"/>
            <a:r>
              <a:rPr lang="en-US" dirty="0"/>
              <a:t>Scientific Drilling</a:t>
            </a:r>
          </a:p>
          <a:p>
            <a:pPr lvl="1"/>
            <a:r>
              <a:rPr lang="en-US" dirty="0"/>
              <a:t>Schlumberger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824C8-23E4-47A7-90FB-F8B85024FB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53C8D-CEDD-4651-915B-4AEB1098F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CD0F24-E2BF-44C1-8715-4B0C0C93B88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07E57-C8F0-443B-8C8C-7CD442D9C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12" y="870411"/>
            <a:ext cx="2093037" cy="2993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DA7C11-09AF-48FA-9734-6C2209744A86}"/>
              </a:ext>
            </a:extLst>
          </p:cNvPr>
          <p:cNvSpPr txBox="1"/>
          <p:nvPr/>
        </p:nvSpPr>
        <p:spPr>
          <a:xfrm>
            <a:off x="277716" y="3863737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Conferences in Quarantine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A7FBA12B-3331-4716-BB99-EB26D8C89249}"/>
              </a:ext>
            </a:extLst>
          </p:cNvPr>
          <p:cNvSpPr txBox="1">
            <a:spLocks/>
          </p:cNvSpPr>
          <p:nvPr/>
        </p:nvSpPr>
        <p:spPr bwMode="auto">
          <a:xfrm>
            <a:off x="3808412" y="870411"/>
            <a:ext cx="50577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D2DDB9-D540-47AA-A69D-AC74711F5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943769"/>
            <a:ext cx="26219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2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E56A-0260-4365-B34E-5F74674D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Official Membership is Further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E0B77-5146-4E9E-93A6-1EE50C1BA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824C8-23E4-47A7-90FB-F8B85024FB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53C8D-CEDD-4651-915B-4AEB1098F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CD0F24-E2BF-44C1-8715-4B0C0C93B8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 descr="Inserted picture RelID:2">
            <a:extLst>
              <a:ext uri="{FF2B5EF4-FFF2-40B4-BE49-F238E27FC236}">
                <a16:creationId xmlns:a16="http://schemas.microsoft.com/office/drawing/2014/main" id="{84CAA8A7-7D79-4D2F-9632-19E1045EA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47750"/>
            <a:ext cx="4114800" cy="2857500"/>
          </a:xfrm>
          <a:prstGeom prst="rect">
            <a:avLst/>
          </a:prstGeom>
        </p:spPr>
      </p:pic>
      <p:pic>
        <p:nvPicPr>
          <p:cNvPr id="8" name="Picture 7" descr="Inserted picture RelID:1">
            <a:extLst>
              <a:ext uri="{FF2B5EF4-FFF2-40B4-BE49-F238E27FC236}">
                <a16:creationId xmlns:a16="http://schemas.microsoft.com/office/drawing/2014/main" id="{DBFED160-B858-4BB5-8F58-67D3F1E42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047750"/>
            <a:ext cx="4399026" cy="28575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F9BD500-C45D-4923-A2CB-C0A23887D5B9}"/>
              </a:ext>
            </a:extLst>
          </p:cNvPr>
          <p:cNvSpPr/>
          <p:nvPr/>
        </p:nvSpPr>
        <p:spPr>
          <a:xfrm>
            <a:off x="8153400" y="1276350"/>
            <a:ext cx="741426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248811-4819-4C58-A48C-281D46DA75C4}"/>
              </a:ext>
            </a:extLst>
          </p:cNvPr>
          <p:cNvSpPr/>
          <p:nvPr/>
        </p:nvSpPr>
        <p:spPr>
          <a:xfrm>
            <a:off x="3563112" y="1428750"/>
            <a:ext cx="741426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78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E56A-0260-4365-B34E-5F74674D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Cause is SPE Membership Lapse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824C8-23E4-47A7-90FB-F8B85024FB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53C8D-CEDD-4651-915B-4AEB1098F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CD0F24-E2BF-44C1-8715-4B0C0C93B8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 descr="Inserted picture RelID:9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162" y="1289844"/>
            <a:ext cx="4399026" cy="2943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C4DA2E-DE0C-49DA-981E-A45A6E101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16514"/>
            <a:ext cx="3906324" cy="27211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461F94-8803-425D-8CD8-DD88653751EF}"/>
              </a:ext>
            </a:extLst>
          </p:cNvPr>
          <p:cNvSpPr txBox="1"/>
          <p:nvPr/>
        </p:nvSpPr>
        <p:spPr>
          <a:xfrm>
            <a:off x="2003639" y="88873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0C0EE1-500D-4A90-BA08-297DF8FC38E4}"/>
              </a:ext>
            </a:extLst>
          </p:cNvPr>
          <p:cNvSpPr txBox="1"/>
          <p:nvPr/>
        </p:nvSpPr>
        <p:spPr>
          <a:xfrm>
            <a:off x="6442736" y="89049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77341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E56A-0260-4365-B34E-5F74674D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Lapses Worse Among Younger Groups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824C8-23E4-47A7-90FB-F8B85024FB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53C8D-CEDD-4651-915B-4AEB1098F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CD0F24-E2BF-44C1-8715-4B0C0C93B8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Content Placeholder 6" descr="Inserted picture RelID: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7730" y="1258062"/>
            <a:ext cx="4391025" cy="2857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3E4A50-4503-4655-ACF8-2B721516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43" y="1258062"/>
            <a:ext cx="4245420" cy="28351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BE8EF2-0645-4A78-98E9-62B190B49CEE}"/>
              </a:ext>
            </a:extLst>
          </p:cNvPr>
          <p:cNvSpPr txBox="1"/>
          <p:nvPr/>
        </p:nvSpPr>
        <p:spPr>
          <a:xfrm>
            <a:off x="2003639" y="88873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339323-A20B-456E-8AB2-49066B09E200}"/>
              </a:ext>
            </a:extLst>
          </p:cNvPr>
          <p:cNvSpPr txBox="1"/>
          <p:nvPr/>
        </p:nvSpPr>
        <p:spPr>
          <a:xfrm>
            <a:off x="6442736" y="89049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2D6A9C-50C9-48F4-87C9-2C7B6806C499}"/>
              </a:ext>
            </a:extLst>
          </p:cNvPr>
          <p:cNvSpPr/>
          <p:nvPr/>
        </p:nvSpPr>
        <p:spPr>
          <a:xfrm>
            <a:off x="4953000" y="1657350"/>
            <a:ext cx="741426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DB14CE-D2FC-472D-A537-744D342603F3}"/>
              </a:ext>
            </a:extLst>
          </p:cNvPr>
          <p:cNvSpPr/>
          <p:nvPr/>
        </p:nvSpPr>
        <p:spPr>
          <a:xfrm>
            <a:off x="685800" y="1635252"/>
            <a:ext cx="741426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8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E56A-0260-4365-B34E-5F74674D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in Transition Resources: SPE.org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824C8-23E4-47A7-90FB-F8B85024FB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53C8D-CEDD-4651-915B-4AEB1098F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CD0F24-E2BF-44C1-8715-4B0C0C93B8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02C44-DEB5-4CAA-9753-539A3A2302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23" b="6923"/>
          <a:stretch/>
        </p:blipFill>
        <p:spPr>
          <a:xfrm>
            <a:off x="76201" y="895350"/>
            <a:ext cx="4267200" cy="19913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0C1B09-3A67-44DE-A544-B971C2171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432222"/>
            <a:ext cx="4572000" cy="18921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57F3372-2A6F-449E-AF77-DA9C7BBAFB66}"/>
              </a:ext>
            </a:extLst>
          </p:cNvPr>
          <p:cNvSpPr/>
          <p:nvPr/>
        </p:nvSpPr>
        <p:spPr>
          <a:xfrm>
            <a:off x="3007941" y="1742612"/>
            <a:ext cx="1411659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2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E56A-0260-4365-B34E-5F74674D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Asks from SPE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96BC47-10A6-4076-BE8D-031A96297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95351"/>
            <a:ext cx="7067550" cy="3352800"/>
          </a:xfrm>
        </p:spPr>
        <p:txBody>
          <a:bodyPr/>
          <a:lstStyle/>
          <a:p>
            <a:r>
              <a:rPr lang="en-US" dirty="0"/>
              <a:t>Renew your SPE membership! </a:t>
            </a:r>
          </a:p>
          <a:p>
            <a:pPr lvl="1"/>
            <a:r>
              <a:rPr lang="en-US" dirty="0"/>
              <a:t>Confirm membership in WPTS</a:t>
            </a:r>
          </a:p>
          <a:p>
            <a:endParaRPr lang="en-US" dirty="0"/>
          </a:p>
          <a:p>
            <a:r>
              <a:rPr lang="en-US" dirty="0"/>
              <a:t>Nominate regional award candidates</a:t>
            </a:r>
          </a:p>
          <a:p>
            <a:endParaRPr lang="en-US" dirty="0"/>
          </a:p>
          <a:p>
            <a:r>
              <a:rPr lang="en-US" dirty="0"/>
              <a:t>Nominate distinguished lecturers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824C8-23E4-47A7-90FB-F8B85024FB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53C8D-CEDD-4651-915B-4AEB1098F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CD0F24-E2BF-44C1-8715-4B0C0C93B8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85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E56A-0260-4365-B34E-5F74674D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Proposals for SPE Membership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824C8-23E4-47A7-90FB-F8B85024FB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53C8D-CEDD-4651-915B-4AEB1098F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CD0F24-E2BF-44C1-8715-4B0C0C93B8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4" descr="image006">
            <a:extLst>
              <a:ext uri="{FF2B5EF4-FFF2-40B4-BE49-F238E27FC236}">
                <a16:creationId xmlns:a16="http://schemas.microsoft.com/office/drawing/2014/main" id="{D783CFF5-AA9C-4349-AE1C-4845F4AB9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" b="17633"/>
          <a:stretch/>
        </p:blipFill>
        <p:spPr bwMode="auto">
          <a:xfrm>
            <a:off x="914400" y="928918"/>
            <a:ext cx="6400800" cy="328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98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82D1-5415-4B9A-9082-3013E485F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Membership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2EB46-7BD9-4DEF-BB22-EC411BB3C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EA3540-1768-4D19-AD7C-6ABCE4B9EC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ECD70-8069-4857-BC9A-BB931D4ECA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93C28A-33FF-4F0E-BF25-789AA2BF275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9622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CWSA_SPE_WPTS_PowerPoint.potx" id="{F546348D-647E-4A67-A078-CCA377FAD9B2}" vid="{2CA32AEB-2567-4DC7-998F-06434D4548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ISCWSA_SPE_WPTS_PowerPoint</Template>
  <TotalTime>332</TotalTime>
  <Words>87</Words>
  <Application>Microsoft Office PowerPoint</Application>
  <PresentationFormat>On-screen Show (16:9)</PresentationFormat>
  <Paragraphs>41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Helvetica Light</vt:lpstr>
      <vt:lpstr>1_Custom Design</vt:lpstr>
      <vt:lpstr>Membership Update</vt:lpstr>
      <vt:lpstr>Membership Chair: Marc Willerth</vt:lpstr>
      <vt:lpstr>Official Membership is Further Down</vt:lpstr>
      <vt:lpstr>Primary Cause is SPE Membership Lapse</vt:lpstr>
      <vt:lpstr>Lapses Worse Among Younger Groups</vt:lpstr>
      <vt:lpstr>Member in Transition Resources: SPE.org</vt:lpstr>
      <vt:lpstr>Asks from SPE</vt:lpstr>
      <vt:lpstr>Value Proposals for SPE Membership</vt:lpstr>
      <vt:lpstr>Membership Data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Membership Update</dc:title>
  <dc:creator>Marc Willerth</dc:creator>
  <cp:lastModifiedBy>Marc Willerth</cp:lastModifiedBy>
  <cp:revision>7</cp:revision>
  <dcterms:created xsi:type="dcterms:W3CDTF">2020-10-21T13:00:24Z</dcterms:created>
  <dcterms:modified xsi:type="dcterms:W3CDTF">2020-10-21T18:33:11Z</dcterms:modified>
</cp:coreProperties>
</file>